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5" r:id="rId4"/>
    <p:sldMasterId id="2147483691" r:id="rId5"/>
    <p:sldMasterId id="2147483706" r:id="rId6"/>
    <p:sldMasterId id="2147483721" r:id="rId7"/>
  </p:sldMasterIdLst>
  <p:notesMasterIdLst>
    <p:notesMasterId r:id="rId15"/>
  </p:notesMasterIdLst>
  <p:handoutMasterIdLst>
    <p:handoutMasterId r:id="rId16"/>
  </p:handoutMasterIdLst>
  <p:sldIdLst>
    <p:sldId id="256" r:id="rId8"/>
    <p:sldId id="330" r:id="rId9"/>
    <p:sldId id="4526" r:id="rId10"/>
    <p:sldId id="4534" r:id="rId11"/>
    <p:sldId id="4535" r:id="rId12"/>
    <p:sldId id="849" r:id="rId13"/>
    <p:sldId id="835" r:id="rId14"/>
  </p:sldIdLst>
  <p:sldSz cx="9144000" cy="6858000" type="screen4x3"/>
  <p:notesSz cx="6950075" cy="9236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phen Sullivan" initials="SS" lastIdx="1" clrIdx="0">
    <p:extLst>
      <p:ext uri="{19B8F6BF-5375-455C-9EA6-DF929625EA0E}">
        <p15:presenceInfo xmlns:p15="http://schemas.microsoft.com/office/powerpoint/2012/main" userId="cf7d403c21bf29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5883"/>
    <a:srgbClr val="000000"/>
    <a:srgbClr val="1F497D"/>
    <a:srgbClr val="949C9D"/>
    <a:srgbClr val="005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91" autoAdjust="0"/>
    <p:restoredTop sz="96206" autoAdjust="0"/>
  </p:normalViewPr>
  <p:slideViewPr>
    <p:cSldViewPr snapToGrid="0" snapToObjects="1">
      <p:cViewPr varScale="1">
        <p:scale>
          <a:sx n="88" d="100"/>
          <a:sy n="88" d="100"/>
        </p:scale>
        <p:origin x="119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49554897-4719-C84D-8751-3F55E7198742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3C9447CE-D056-024D-8368-D8EABA24300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0298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png>
</file>

<file path=ppt/media/image18.png>
</file>

<file path=ppt/media/image19.pn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2E0F2886-C27D-804E-BE8F-D80D5D98A370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492" tIns="46246" rIns="92492" bIns="4624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0B22E215-D3C6-D84F-8ECF-5127C85182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4469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G-titl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BCB7-8310-4ABB-AD5A-89DF69274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6686B-4416-4821-9990-0BAE4D210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1098F4-AB4D-4941-959E-742ABEB447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F06688-548D-421D-8F35-E1F772D823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701924-E84E-4B02-BB18-178BBDB514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58884-43ED-4073-818B-A15791BDA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0310A4-ACB7-4A98-B8BB-0437E1AF8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9B1BDC-D08D-4AB3-8F61-AE25D90A4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783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C06D1-5E4E-4555-9087-16E950B7F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BE9AAE-02AC-4F4E-9C52-95D6148F8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50DDF1-279E-47B1-B98C-DA49D4316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BFAE-F859-4679-9620-D8DDC89F0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061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3D6206-3800-4D26-987D-17A8C6FB5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1B4996-4861-4426-B8E2-2C0C61F79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EEB45-088F-4817-B6F9-97011DB61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8029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C8443-875E-4A0C-90B3-8BDFB4892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DD9AD-2153-459F-BA7D-011FBD028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028FC2-93D3-41C1-B8DF-AC329720AD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46888-3C5B-426F-8F2E-286CF24CD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6EF9B-777A-43A3-B1C3-6427708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4067B-CE5E-463B-A1BA-ABB59B8F0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08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CD3A1-C9F3-4FEE-AB6A-320E703EC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110A57-9B9F-4BEF-BB13-1706D8BBAE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F169E9-889D-4EA2-A681-0F5D172F7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6D0B90-76BD-4C92-BE38-D188D17E4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FF837-6647-4FA9-B66F-75CED1F5E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76B1A-29AB-4A06-9836-4F6B5752A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2462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5F328-BD65-49E4-B073-54640C651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DCFFE1-D21B-4ECC-BB17-897ABE5035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88CE7-1143-49D5-B60E-24651674B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C8467-785B-4780-B511-565D1CC77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C80BE-8832-4AFE-83FA-30FE49EAA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303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7B8462-3EE2-4413-AC90-1622D1FC4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92BF38-3C5C-4254-A79B-BBAC871318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BF12F-5231-47FC-B9EA-84021C43A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6A578-2A6F-4927-ACAB-B62C20DD6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9E6D4-45C9-4EF3-848C-26AE63A5C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0567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urse 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75" y="0"/>
            <a:ext cx="2819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8" descr="C:\Users\jkey\AppData\Local\Temp\wzaea2\NIEM_cmyk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25" y="6526213"/>
            <a:ext cx="1463675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2438400" y="4081165"/>
            <a:ext cx="4191000" cy="990600"/>
          </a:xfrm>
        </p:spPr>
        <p:txBody>
          <a:bodyPr>
            <a:normAutofit/>
          </a:bodyPr>
          <a:lstStyle>
            <a:lvl1pPr>
              <a:buNone/>
              <a:defRPr sz="2400" i="1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4499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C:\Users\jkey\AppData\Local\Temp\wzaea2\NIEM_cmyk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25" y="6526213"/>
            <a:ext cx="1463675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603" y="1143000"/>
            <a:ext cx="8229600" cy="4983163"/>
          </a:xfrm>
        </p:spPr>
        <p:txBody>
          <a:bodyPr>
            <a:noAutofit/>
          </a:bodyPr>
          <a:lstStyle>
            <a:lvl1pPr eaLnBrk="1" hangingPunct="1">
              <a:buFont typeface="Wingdings" pitchFamily="2" charset="2"/>
              <a:buChar char="§"/>
              <a:defRPr/>
            </a:lvl1pPr>
            <a:lvl2pPr eaLnBrk="1" hangingPunct="1">
              <a:defRPr/>
            </a:lvl2pPr>
            <a:lvl3pPr eaLnBrk="1" hangingPunct="1"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1524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8017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C:\Users\jkey\AppData\Local\Temp\wzaea2\NIEM_cmyk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25" y="6526213"/>
            <a:ext cx="1463675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75" y="0"/>
            <a:ext cx="2819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1524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983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57D9C-95A0-4B0C-B7A7-D094C19F1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7884D-284A-4C09-BDB6-8FA11C0F4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A4D64-ED31-4427-8BF8-4F79EC18DF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D4811-3758-4247-9E1F-5BE4FA46F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9E7A2-7DDE-44F2-9988-16012F23B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40A5C4-1814-4F29-9AED-EFCF35ECED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55819" y="6538833"/>
            <a:ext cx="2632361" cy="39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5993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75" y="0"/>
            <a:ext cx="2819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0" y="2971800"/>
            <a:ext cx="5715000" cy="914400"/>
          </a:xfrm>
        </p:spPr>
        <p:txBody>
          <a:bodyPr/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2565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1524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5193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BD15190-32A8-493E-82FC-4656A88DB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206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urse 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75" y="0"/>
            <a:ext cx="2819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8" descr="C:\Users\jkey\AppData\Local\Temp\wzaea2\NIEM_cmyk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25" y="6526213"/>
            <a:ext cx="1463675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Placeholder 16"/>
          <p:cNvSpPr>
            <a:spLocks noGrp="1"/>
          </p:cNvSpPr>
          <p:nvPr>
            <p:ph type="body" sz="quarter" idx="10"/>
          </p:nvPr>
        </p:nvSpPr>
        <p:spPr>
          <a:xfrm>
            <a:off x="2438400" y="4081165"/>
            <a:ext cx="4191000" cy="990600"/>
          </a:xfrm>
        </p:spPr>
        <p:txBody>
          <a:bodyPr>
            <a:normAutofit/>
          </a:bodyPr>
          <a:lstStyle>
            <a:lvl1pPr>
              <a:buNone/>
              <a:defRPr sz="2400" i="1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576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rs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C:\Users\jkey\AppData\Local\Temp\wzaea2\NIEM_cmyk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25" y="6526213"/>
            <a:ext cx="1463675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603" y="1143000"/>
            <a:ext cx="8229600" cy="4983163"/>
          </a:xfrm>
        </p:spPr>
        <p:txBody>
          <a:bodyPr>
            <a:noAutofit/>
          </a:bodyPr>
          <a:lstStyle>
            <a:lvl1pPr eaLnBrk="1" hangingPunct="1">
              <a:buFont typeface="Wingdings" pitchFamily="2" charset="2"/>
              <a:buChar char="§"/>
              <a:defRPr/>
            </a:lvl1pPr>
            <a:lvl2pPr eaLnBrk="1" hangingPunct="1">
              <a:defRPr/>
            </a:lvl2pPr>
            <a:lvl3pPr eaLnBrk="1" hangingPunct="1"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1524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2004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C:\Users\jkey\AppData\Local\Temp\wzaea2\NIEM_cmyk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25" y="6526213"/>
            <a:ext cx="1463675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75" y="0"/>
            <a:ext cx="2819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1524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7181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75" y="0"/>
            <a:ext cx="2819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4500" y="2971800"/>
            <a:ext cx="5715000" cy="914400"/>
          </a:xfrm>
        </p:spPr>
        <p:txBody>
          <a:bodyPr/>
          <a:lstStyle>
            <a:lvl1pPr algn="ct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2560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1524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2515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BD15190-32A8-493E-82FC-4656A88DB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00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505670"/>
            <a:ext cx="7772400" cy="1524000"/>
          </a:xfrm>
          <a:prstGeom prst="rect">
            <a:avLst/>
          </a:prstGeom>
        </p:spPr>
        <p:txBody>
          <a:bodyPr lIns="0" tIns="0" rIns="0" bIns="0" anchor="b"/>
          <a:lstStyle>
            <a:lvl1pPr algn="ctr">
              <a:lnSpc>
                <a:spcPct val="80000"/>
              </a:lnSpc>
              <a:defRPr sz="5500" b="1" i="0" spc="-150">
                <a:solidFill>
                  <a:srgbClr val="00506F"/>
                </a:solidFill>
                <a:latin typeface="Tw Cen MT"/>
                <a:cs typeface="Tw Cen MT"/>
              </a:defRPr>
            </a:lvl1pPr>
          </a:lstStyle>
          <a:p>
            <a:r>
              <a:rPr lang="en-US" dirty="0"/>
              <a:t>SUBTITLE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28338"/>
            <a:ext cx="6400800" cy="154686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100" b="0" i="0">
                <a:solidFill>
                  <a:srgbClr val="949C9D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3546442" y="637182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ctr">
              <a:defRPr sz="1200">
                <a:solidFill>
                  <a:srgbClr val="1F497D"/>
                </a:solidFill>
              </a:defRPr>
            </a:lvl1pPr>
          </a:lstStyle>
          <a:p>
            <a:fld id="{DE814A3B-586F-6741-A578-6A3C03C31D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8275"/>
            <a:ext cx="8089900" cy="811358"/>
          </a:xfrm>
          <a:prstGeom prst="rect">
            <a:avLst/>
          </a:prstGeom>
        </p:spPr>
        <p:txBody>
          <a:bodyPr lIns="0" tIns="0" rIns="0" bIns="0" anchor="t" anchorCtr="0"/>
          <a:lstStyle>
            <a:lvl1pPr algn="ctr">
              <a:lnSpc>
                <a:spcPct val="80000"/>
              </a:lnSpc>
              <a:defRPr sz="3200" b="1" i="0" spc="-80">
                <a:solidFill>
                  <a:srgbClr val="00506F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3546442" y="637182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ctr">
              <a:defRPr sz="1200">
                <a:solidFill>
                  <a:srgbClr val="1F497D"/>
                </a:solidFill>
              </a:defRPr>
            </a:lvl1pPr>
          </a:lstStyle>
          <a:p>
            <a:fld id="{DE814A3B-586F-6741-A578-6A3C03C31D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388274"/>
            <a:ext cx="8089900" cy="1420403"/>
          </a:xfrm>
          <a:prstGeom prst="rect">
            <a:avLst/>
          </a:prstGeom>
        </p:spPr>
        <p:txBody>
          <a:bodyPr lIns="0" tIns="0" rIns="0" bIns="0" anchor="t" anchorCtr="0"/>
          <a:lstStyle>
            <a:lvl1pPr algn="ctr">
              <a:lnSpc>
                <a:spcPct val="80000"/>
              </a:lnSpc>
              <a:defRPr sz="3200" b="1" i="0" spc="-80">
                <a:solidFill>
                  <a:srgbClr val="00506F"/>
                </a:solidFill>
                <a:latin typeface="Tw Cen MT"/>
                <a:cs typeface="Tw Cen M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3546442" y="637182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ctr">
              <a:defRPr sz="1200">
                <a:solidFill>
                  <a:srgbClr val="1F497D"/>
                </a:solidFill>
              </a:defRPr>
            </a:lvl1pPr>
          </a:lstStyle>
          <a:p>
            <a:fld id="{DE814A3B-586F-6741-A578-6A3C03C31D1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74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91801"/>
            <a:ext cx="4038600" cy="437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91801"/>
            <a:ext cx="4038600" cy="437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95184" y="126215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760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31E14-B8EA-4A26-B29C-4A7B627F19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E1382-0ABF-417C-B650-CAF9C9FC2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F7BDE-CC44-47B2-9984-59C48AEC8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475AA-8E52-4A42-85A3-12D05E039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8D65B-3993-4EB0-AA3C-603FB4BE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12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8CB35-BF7A-473F-AE4E-D9A23B72B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594FE-672E-4381-BF9E-E0CDA137B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277DD-077C-4ACF-9A25-E2CE84251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5F1D4-4D85-4DD5-A8B0-DE7D59252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A031C-7501-46EC-803F-731D33CC7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723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5FA4E-1BEF-4312-9377-B6D107391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CC065-9267-4D67-BD5E-525D3E066E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1ECE2F-0842-4FE5-B369-3C7C87223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544B9F-6319-4D4B-86E8-E5194FA03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E29F87-F164-4705-BA36-D68CA5571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36AEB8-0874-43C5-8C48-116757EB2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263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slideLayout" Target="../slideLayouts/slideLayout19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slideLayout" Target="../slideLayouts/slideLayout25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G-blank.jp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3546442" y="637182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ctr">
              <a:defRPr sz="1200" b="0" i="0">
                <a:solidFill>
                  <a:srgbClr val="1F497D"/>
                </a:solidFill>
                <a:latin typeface="Tw Cen MT"/>
                <a:cs typeface="Tw Cen MT"/>
              </a:defRPr>
            </a:lvl1pPr>
          </a:lstStyle>
          <a:p>
            <a:fld id="{DE814A3B-586F-6741-A578-6A3C03C31D1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3" r:id="rId2"/>
    <p:sldLayoutId id="2147483687" r:id="rId3"/>
    <p:sldLayoutId id="2147483688" r:id="rId4"/>
    <p:sldLayoutId id="2147483689" r:id="rId5"/>
    <p:sldLayoutId id="2147483720" r:id="rId6"/>
  </p:sldLayoutIdLst>
  <p:hf hdr="0" ftr="0" dt="0"/>
  <p:txStyles>
    <p:titleStyle>
      <a:lvl1pPr algn="l" defTabSz="457200" rtl="0" eaLnBrk="1" latinLnBrk="0" hangingPunct="1">
        <a:lnSpc>
          <a:spcPct val="80000"/>
        </a:lnSpc>
        <a:spcBef>
          <a:spcPct val="0"/>
        </a:spcBef>
        <a:buNone/>
        <a:defRPr sz="3200" b="1" kern="1200" cap="all">
          <a:solidFill>
            <a:schemeClr val="bg1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tx2"/>
        </a:buClr>
        <a:buFont typeface="Arial"/>
        <a:buChar char="•"/>
        <a:defRPr sz="32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tx2"/>
        </a:buClr>
        <a:buFont typeface="Arial"/>
        <a:buChar char="–"/>
        <a:defRPr sz="2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tx2"/>
        </a:buClr>
        <a:buFont typeface="Arial"/>
        <a:buChar char="•"/>
        <a:defRPr sz="24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tx2"/>
        </a:buClr>
        <a:buFont typeface="Arial"/>
        <a:buChar char="–"/>
        <a:defRPr sz="20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tx2"/>
        </a:buClr>
        <a:buFont typeface="Arial"/>
        <a:buChar char="»"/>
        <a:defRPr sz="20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CAD18A-9013-44CA-9B9E-78A27F2EC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6ECE1-DF8E-4943-B5F1-AF4BC8B04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EB014-619F-487D-BF82-D32DC540A5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775F1-E451-4BB1-A854-192CF975918E}" type="datetimeFigureOut">
              <a:rPr lang="en-US" smtClean="0"/>
              <a:t>9/16/2021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0977C-91A3-427D-825D-FC44E4D0EB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3CC60-E84D-44E7-9276-3CD5886B2E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437ED-D65A-487C-8BD9-AF71EF98D60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331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75" y="0"/>
            <a:ext cx="2819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914400"/>
            <a:ext cx="8229600" cy="521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Bullet is Wingdings 2:161 (100%); before paragraph spacing of 13.44 </a:t>
            </a:r>
            <a:r>
              <a:rPr lang="en-US" dirty="0" err="1"/>
              <a:t>pt</a:t>
            </a:r>
            <a:endParaRPr lang="en-US" dirty="0"/>
          </a:p>
          <a:p>
            <a:pPr lvl="1"/>
            <a:r>
              <a:rPr lang="en-US" dirty="0"/>
              <a:t>Dash: dash point is 100% en-dash, before paragraph spacing of 5.76 </a:t>
            </a:r>
            <a:r>
              <a:rPr lang="en-US" dirty="0" err="1"/>
              <a:t>pt</a:t>
            </a:r>
            <a:endParaRPr lang="en-US" dirty="0"/>
          </a:p>
          <a:p>
            <a:pPr lvl="2"/>
            <a:r>
              <a:rPr lang="en-US" dirty="0" err="1"/>
              <a:t>Subbullet</a:t>
            </a:r>
            <a:r>
              <a:rPr lang="en-US" dirty="0"/>
              <a:t> is 100% bullet, before paragraph spacing of 4.8 </a:t>
            </a:r>
            <a:r>
              <a:rPr lang="en-US" dirty="0" err="1"/>
              <a:t>pt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28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1524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820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en-US" sz="3200" b="1" kern="1200" dirty="0">
          <a:solidFill>
            <a:srgbClr val="1E5883"/>
          </a:solidFill>
          <a:latin typeface="Tw Cen MT"/>
          <a:ea typeface="+mj-ea"/>
          <a:cs typeface="Tw Cen M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rgbClr val="1E5883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rgbClr val="1E5883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rgbClr val="1E5883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rgbClr val="1E5883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600" kern="1200">
          <a:solidFill>
            <a:srgbClr val="686868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‒"/>
        <a:defRPr sz="1600" kern="1200">
          <a:solidFill>
            <a:srgbClr val="686868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600" kern="1200">
          <a:solidFill>
            <a:srgbClr val="686868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defRPr sz="2000" kern="1200">
          <a:solidFill>
            <a:schemeClr val="tx1"/>
          </a:solidFill>
          <a:latin typeface="+mn-lt"/>
          <a:ea typeface="+mn-ea"/>
          <a:cs typeface="Arial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Arial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75" y="0"/>
            <a:ext cx="2819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914400"/>
            <a:ext cx="8229600" cy="5211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Bullet is Wingdings 2:161 (100%); before paragraph spacing of 13.44 </a:t>
            </a:r>
            <a:r>
              <a:rPr lang="en-US" dirty="0" err="1"/>
              <a:t>pt</a:t>
            </a:r>
            <a:endParaRPr lang="en-US" dirty="0"/>
          </a:p>
          <a:p>
            <a:pPr lvl="1"/>
            <a:r>
              <a:rPr lang="en-US" dirty="0"/>
              <a:t>Dash: dash point is 100% en-dash, before paragraph spacing of 5.76 </a:t>
            </a:r>
            <a:r>
              <a:rPr lang="en-US" dirty="0" err="1"/>
              <a:t>pt</a:t>
            </a:r>
            <a:endParaRPr lang="en-US" dirty="0"/>
          </a:p>
          <a:p>
            <a:pPr lvl="2"/>
            <a:r>
              <a:rPr lang="en-US" dirty="0" err="1"/>
              <a:t>Subbullet</a:t>
            </a:r>
            <a:r>
              <a:rPr lang="en-US" dirty="0"/>
              <a:t> is 100% bullet, before paragraph spacing of 4.8 </a:t>
            </a:r>
            <a:r>
              <a:rPr lang="en-US" dirty="0" err="1"/>
              <a:t>pt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28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15240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505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949C9D"/>
                </a:solidFill>
              </a:defRPr>
            </a:lvl1pPr>
          </a:lstStyle>
          <a:p>
            <a:fld id="{7209025A-EA80-164B-A95B-D8212A6320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442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en-US" sz="3200" b="1" kern="1200" dirty="0">
          <a:solidFill>
            <a:srgbClr val="1E5883"/>
          </a:solidFill>
          <a:latin typeface="Tw Cen MT"/>
          <a:ea typeface="+mj-ea"/>
          <a:cs typeface="Tw Cen M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rgbClr val="1E5883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rgbClr val="1E5883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rgbClr val="1E5883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500" b="1">
          <a:solidFill>
            <a:srgbClr val="1E5883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600" kern="1200">
          <a:solidFill>
            <a:srgbClr val="686868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‒"/>
        <a:defRPr sz="1600" kern="1200">
          <a:solidFill>
            <a:srgbClr val="686868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600" kern="1200">
          <a:solidFill>
            <a:srgbClr val="686868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defRPr sz="2000" kern="1200">
          <a:solidFill>
            <a:schemeClr val="tx1"/>
          </a:solidFill>
          <a:latin typeface="+mn-lt"/>
          <a:ea typeface="+mn-ea"/>
          <a:cs typeface="Arial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Arial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jpeg"/><Relationship Id="rId7" Type="http://schemas.openxmlformats.org/officeDocument/2006/relationships/image" Target="../media/image16.jpeg"/><Relationship Id="rId12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katri@A4SAFE.COM" TargetMode="External"/><Relationship Id="rId11" Type="http://schemas.openxmlformats.org/officeDocument/2006/relationships/hyperlink" Target="mailto:Sullivan_Stephen@bah.com" TargetMode="External"/><Relationship Id="rId5" Type="http://schemas.openxmlformats.org/officeDocument/2006/relationships/hyperlink" Target="mailto:thomas.krul@canada.ca" TargetMode="External"/><Relationship Id="rId10" Type="http://schemas.openxmlformats.org/officeDocument/2006/relationships/hyperlink" Target="mailto:stephen.m.sullivan14.ctr@mail.mil" TargetMode="External"/><Relationship Id="rId4" Type="http://schemas.openxmlformats.org/officeDocument/2006/relationships/image" Target="../media/image15.jp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686BC9-9B1E-412A-B7D3-2E8A88EA3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077" y="3840480"/>
            <a:ext cx="5171664" cy="297688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BC9DD08-AFB4-4FF7-90BC-D427162BCEC4}"/>
              </a:ext>
            </a:extLst>
          </p:cNvPr>
          <p:cNvCxnSpPr>
            <a:cxnSpLocks/>
          </p:cNvCxnSpPr>
          <p:nvPr/>
        </p:nvCxnSpPr>
        <p:spPr>
          <a:xfrm>
            <a:off x="2418080" y="6818662"/>
            <a:ext cx="4020820" cy="0"/>
          </a:xfrm>
          <a:prstGeom prst="line">
            <a:avLst/>
          </a:prstGeom>
          <a:ln w="762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5520E3B-3256-47DA-B7F8-9B226A1BA00F}"/>
              </a:ext>
            </a:extLst>
          </p:cNvPr>
          <p:cNvSpPr txBox="1"/>
          <p:nvPr/>
        </p:nvSpPr>
        <p:spPr>
          <a:xfrm>
            <a:off x="579120" y="455503"/>
            <a:ext cx="795528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spc="3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NIEM F2F Plenary Session 2021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51CFD4-37D5-4DBF-9CB6-0D590974B087}"/>
              </a:ext>
            </a:extLst>
          </p:cNvPr>
          <p:cNvSpPr txBox="1"/>
          <p:nvPr/>
        </p:nvSpPr>
        <p:spPr>
          <a:xfrm>
            <a:off x="1771583" y="2047585"/>
            <a:ext cx="75317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spc="300" dirty="0">
                <a:ln w="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NBAC 2021/2022 Workplan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BD01A0-DCF0-475B-8167-EB1985C962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65" r="15656"/>
          <a:stretch/>
        </p:blipFill>
        <p:spPr>
          <a:xfrm>
            <a:off x="5683169" y="5331287"/>
            <a:ext cx="3321935" cy="5248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1A2326-9C7D-4062-809A-F51CE42AD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181" y="1181256"/>
            <a:ext cx="1858069" cy="149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275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F4BF4B57-3C5F-429A-B46A-125B81EEFF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74" r="8822" b="11177"/>
          <a:stretch/>
        </p:blipFill>
        <p:spPr>
          <a:xfrm>
            <a:off x="122464" y="677950"/>
            <a:ext cx="6252135" cy="45536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DA8B72-41C0-468F-A086-BC574A0E4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52400"/>
            <a:ext cx="9007067" cy="1163000"/>
          </a:xfrm>
        </p:spPr>
        <p:txBody>
          <a:bodyPr/>
          <a:lstStyle/>
          <a:p>
            <a:r>
              <a:rPr lang="en-US" dirty="0"/>
              <a:t>NBAC 2021 / 2022 Priorities / Work Plan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321FD1-001A-40DD-A36A-34C1B0B3A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550" y="3563762"/>
            <a:ext cx="4606517" cy="2702107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F8F6584-23DD-4DC8-8940-3B042F966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4375" y="2220217"/>
            <a:ext cx="3686175" cy="2237483"/>
          </a:xfrm>
        </p:spPr>
        <p:txBody>
          <a:bodyPr>
            <a:noAutofit/>
          </a:bodyPr>
          <a:lstStyle/>
          <a:p>
            <a:pPr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1"/>
                </a:solidFill>
              </a:rPr>
              <a:t>Onboarding / Maturing Domains</a:t>
            </a:r>
          </a:p>
          <a:p>
            <a:pPr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1"/>
                </a:solidFill>
              </a:rPr>
              <a:t>Mentoring Program</a:t>
            </a:r>
          </a:p>
          <a:p>
            <a:pPr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1"/>
                </a:solidFill>
              </a:rPr>
              <a:t>Leveraging Tiger Teams</a:t>
            </a:r>
          </a:p>
          <a:p>
            <a:pPr lvl="1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1"/>
                </a:solidFill>
              </a:rPr>
              <a:t>Internationalization</a:t>
            </a:r>
          </a:p>
          <a:p>
            <a:pPr lvl="1"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1"/>
                </a:solidFill>
              </a:rPr>
              <a:t>State, Local, Tribal, Territorial</a:t>
            </a:r>
          </a:p>
          <a:p>
            <a:pPr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1"/>
                </a:solidFill>
              </a:rPr>
              <a:t>NIEM as a Standard</a:t>
            </a:r>
          </a:p>
          <a:p>
            <a:pPr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1"/>
                </a:solidFill>
              </a:rPr>
              <a:t>Training Offerings</a:t>
            </a:r>
          </a:p>
          <a:p>
            <a:pPr>
              <a:buClr>
                <a:srgbClr val="FFFF00"/>
              </a:buClr>
              <a:buFont typeface="Wingdings" panose="05000000000000000000" pitchFamily="2" charset="2"/>
              <a:buChar char="§"/>
            </a:pPr>
            <a:r>
              <a:rPr lang="en-US" sz="1500" dirty="0">
                <a:solidFill>
                  <a:schemeClr val="bg1"/>
                </a:solidFill>
              </a:rPr>
              <a:t>…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05333E-4695-4E31-9A42-7E05B22895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43" t="20506" r="37706" b="3037"/>
          <a:stretch/>
        </p:blipFill>
        <p:spPr>
          <a:xfrm>
            <a:off x="6202554" y="714535"/>
            <a:ext cx="2656291" cy="18231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A32A2DC-E43F-4178-BE3C-9B465C944CAA}"/>
              </a:ext>
            </a:extLst>
          </p:cNvPr>
          <p:cNvSpPr txBox="1"/>
          <p:nvPr/>
        </p:nvSpPr>
        <p:spPr>
          <a:xfrm>
            <a:off x="6344465" y="1192683"/>
            <a:ext cx="24283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r>
              <a: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rial"/>
              </a:rPr>
              <a:t>NBAC Action</a:t>
            </a:r>
          </a:p>
          <a:p>
            <a:pPr algn="ctr" defTabSz="342900"/>
            <a:r>
              <a: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rial"/>
              </a:rPr>
              <a:t>Tracker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516119-63D1-413A-AF37-FC4003384471}"/>
              </a:ext>
            </a:extLst>
          </p:cNvPr>
          <p:cNvSpPr txBox="1"/>
          <p:nvPr/>
        </p:nvSpPr>
        <p:spPr>
          <a:xfrm>
            <a:off x="6425848" y="2648096"/>
            <a:ext cx="27181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Continue adding/maturing NIEM Domains Content …</a:t>
            </a:r>
          </a:p>
        </p:txBody>
      </p:sp>
      <p:pic>
        <p:nvPicPr>
          <p:cNvPr id="21" name="Picture 16" descr="Usa Eagle Transparent &amp; PNG Clipart Free #1596122 - PNG Images - PNGio">
            <a:extLst>
              <a:ext uri="{FF2B5EF4-FFF2-40B4-BE49-F238E27FC236}">
                <a16:creationId xmlns:a16="http://schemas.microsoft.com/office/drawing/2014/main" id="{C11949AF-B1CE-41D0-9007-C5F5121C8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141806" y="4826612"/>
            <a:ext cx="1144825" cy="135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D45645E-4E0B-4E0F-953C-8F93908839BF}"/>
              </a:ext>
            </a:extLst>
          </p:cNvPr>
          <p:cNvSpPr txBox="1"/>
          <p:nvPr/>
        </p:nvSpPr>
        <p:spPr>
          <a:xfrm>
            <a:off x="1687654" y="5819976"/>
            <a:ext cx="1290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tx2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Onboarding </a:t>
            </a:r>
          </a:p>
          <a:p>
            <a:pPr algn="ctr"/>
            <a:r>
              <a:rPr lang="en-US" sz="900" dirty="0">
                <a:solidFill>
                  <a:schemeClr val="tx2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VA Domain </a:t>
            </a:r>
          </a:p>
        </p:txBody>
      </p:sp>
    </p:spTree>
    <p:extLst>
      <p:ext uri="{BB962C8B-B14F-4D97-AF65-F5344CB8AC3E}">
        <p14:creationId xmlns:p14="http://schemas.microsoft.com/office/powerpoint/2010/main" val="2227472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3509C-FCDE-4B89-95EB-5A90B9D00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368" y="365125"/>
            <a:ext cx="8225982" cy="1325563"/>
          </a:xfrm>
        </p:spPr>
        <p:txBody>
          <a:bodyPr/>
          <a:lstStyle/>
          <a:p>
            <a:r>
              <a:rPr lang="en-US" dirty="0"/>
              <a:t>2021/2022 Work Plan </a:t>
            </a:r>
            <a:r>
              <a:rPr lang="en-US" sz="2000" dirty="0"/>
              <a:t>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EE0F8-DDC5-40F2-BA14-79B34C7A0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31544"/>
            <a:ext cx="9144000" cy="5064142"/>
          </a:xfr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Future NIEM Release Plan … 5.2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… Census (Statics Domain), ADL (L&amp;D Domain), Biometrics Domain, Cyber Domain, EM Domain, </a:t>
            </a:r>
            <a:r>
              <a:rPr lang="en-US" sz="1200" b="1" i="1" dirty="0" err="1">
                <a:solidFill>
                  <a:schemeClr val="accent2">
                    <a:lumMod val="50000"/>
                  </a:schemeClr>
                </a:solidFill>
              </a:rPr>
              <a:t>MilOps</a:t>
            </a: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 Domain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NIEM Documentation Review (Governance and Process) as we move to tag NIEM as a Data Standard Organization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14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PMO, NBAC or </a:t>
            </a:r>
            <a:r>
              <a:rPr lang="en-US" sz="1400" b="1" i="1" dirty="0">
                <a:solidFill>
                  <a:schemeClr val="accent2">
                    <a:lumMod val="50000"/>
                  </a:schemeClr>
                </a:solidFill>
              </a:rPr>
              <a:t>NTAC Charters and Governance Documents</a:t>
            </a:r>
          </a:p>
          <a:p>
            <a:pPr marL="1028700" lvl="2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NIEM Openness / Transparency </a:t>
            </a:r>
            <a:endParaRPr lang="en-US" sz="1200" b="1" i="1" dirty="0">
              <a:solidFill>
                <a:schemeClr val="accent2">
                  <a:lumMod val="50000"/>
                </a:schemeClr>
              </a:solidFill>
            </a:endParaRPr>
          </a:p>
          <a:p>
            <a:pPr marL="1485900" lvl="3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A</a:t>
            </a: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re there any Barriers to Participation</a:t>
            </a:r>
          </a:p>
          <a:p>
            <a:pPr marL="1485900" lvl="3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What are NIEM </a:t>
            </a: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Voting and Decision-making process</a:t>
            </a:r>
          </a:p>
          <a:p>
            <a:pPr marL="1485900" lvl="3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What are the NIEM </a:t>
            </a: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Membership Requirements (</a:t>
            </a: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for</a:t>
            </a: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 Gov and non-Gov organizations)</a:t>
            </a:r>
          </a:p>
          <a:p>
            <a:pPr marL="1485900" lvl="3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What are the Technical Qualifications for joining NIEM</a:t>
            </a:r>
          </a:p>
          <a:p>
            <a:pPr marL="1485900" lvl="3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What are NIEM Objection process in accessing documents or Evaluating new content</a:t>
            </a:r>
          </a:p>
          <a:p>
            <a:pPr marL="1485900" lvl="3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What is NIEM </a:t>
            </a: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Appeal process for Domain On-boarding, Standard development, or Conflict Resolution</a:t>
            </a:r>
          </a:p>
          <a:p>
            <a:pPr marL="1485900" lvl="3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What are NIEM Terms and </a:t>
            </a: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Conditions regarding Privacy, Patent, Security, Antitrust, Adjudication…</a:t>
            </a:r>
          </a:p>
          <a:p>
            <a:pPr marL="1485900" lvl="3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1200" b="1" i="1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What are NI</a:t>
            </a:r>
            <a:r>
              <a:rPr lang="en-US" sz="1200" b="1" i="1" dirty="0">
                <a:solidFill>
                  <a:schemeClr val="accent2">
                    <a:lumMod val="50000"/>
                  </a:schemeClr>
                </a:solidFill>
              </a:rPr>
              <a:t>EM Established and Enforced Processes: Proxy voting, Technical Assistance (i.e. Help desk), Active or Inactive status of standard, Release (emergency or normal)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  <a:p>
            <a:endParaRPr lang="en-US" sz="18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58067-5C85-491E-96ED-E33B3249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389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3509C-FCDE-4B89-95EB-5A90B9D00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368" y="365125"/>
            <a:ext cx="8225982" cy="1325563"/>
          </a:xfrm>
        </p:spPr>
        <p:txBody>
          <a:bodyPr/>
          <a:lstStyle/>
          <a:p>
            <a:r>
              <a:rPr lang="en-US" dirty="0"/>
              <a:t>2021/2022 Work Plan </a:t>
            </a:r>
            <a:r>
              <a:rPr lang="en-US" sz="2000" dirty="0"/>
              <a:t>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EE0F8-DDC5-40F2-BA14-79B34C7A0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1" y="931544"/>
            <a:ext cx="8641272" cy="5064142"/>
          </a:xfr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Internationalization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400" b="1" i="1" dirty="0">
                <a:solidFill>
                  <a:schemeClr val="accent2">
                    <a:lumMod val="50000"/>
                  </a:schemeClr>
                </a:solidFill>
              </a:rPr>
              <a:t>Language 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400" b="1" i="1" dirty="0">
                <a:solidFill>
                  <a:schemeClr val="accent2">
                    <a:lumMod val="50000"/>
                  </a:schemeClr>
                </a:solidFill>
              </a:rPr>
              <a:t>Invigorating the tiger team (Meetings, charter…)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400" b="1" i="1" dirty="0">
                <a:solidFill>
                  <a:schemeClr val="accent2">
                    <a:lumMod val="50000"/>
                  </a:schemeClr>
                </a:solidFill>
              </a:rPr>
              <a:t>Which partner do we cultivate next</a:t>
            </a:r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Tiger team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400" b="1" i="1" dirty="0">
                <a:solidFill>
                  <a:schemeClr val="accent2">
                    <a:lumMod val="50000"/>
                  </a:schemeClr>
                </a:solidFill>
              </a:rPr>
              <a:t>Way ahead for ET3</a:t>
            </a:r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NIEM Adoption 2022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400" b="1" i="1" dirty="0">
                <a:solidFill>
                  <a:schemeClr val="accent2">
                    <a:lumMod val="50000"/>
                  </a:schemeClr>
                </a:solidFill>
              </a:rPr>
              <a:t>VA … USCB …Others</a:t>
            </a:r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NIEM Training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400" b="1" i="1" dirty="0">
                <a:solidFill>
                  <a:schemeClr val="accent2">
                    <a:lumMod val="50000"/>
                  </a:schemeClr>
                </a:solidFill>
              </a:rPr>
              <a:t>What would be the NBAC role?</a:t>
            </a:r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Mentoring Program 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r>
              <a:rPr lang="en-US" sz="1400" b="1" i="1" dirty="0">
                <a:solidFill>
                  <a:schemeClr val="accent2">
                    <a:lumMod val="50000"/>
                  </a:schemeClr>
                </a:solidFill>
              </a:rPr>
              <a:t>Next Steps</a:t>
            </a: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58067-5C85-491E-96ED-E33B3249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679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3509C-FCDE-4B89-95EB-5A90B9D00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368" y="365125"/>
            <a:ext cx="8225982" cy="1325563"/>
          </a:xfrm>
        </p:spPr>
        <p:txBody>
          <a:bodyPr/>
          <a:lstStyle/>
          <a:p>
            <a:r>
              <a:rPr lang="en-US" dirty="0"/>
              <a:t>2021/2022 Work Plan </a:t>
            </a:r>
            <a:r>
              <a:rPr lang="en-US" sz="2000" dirty="0"/>
              <a:t>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EE0F8-DDC5-40F2-BA14-79B34C7A0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1" y="931544"/>
            <a:ext cx="8641272" cy="5064142"/>
          </a:xfr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2021 Annual Report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Should the NBAC Have a </a:t>
            </a:r>
            <a:r>
              <a:rPr lang="en-US" sz="1600" b="1" i="1" dirty="0" err="1">
                <a:solidFill>
                  <a:schemeClr val="accent2">
                    <a:lumMod val="50000"/>
                  </a:schemeClr>
                </a:solidFill>
              </a:rPr>
              <a:t>Github</a:t>
            </a: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 Site?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b="1" i="1" dirty="0">
                <a:solidFill>
                  <a:schemeClr val="accent2">
                    <a:lumMod val="50000"/>
                  </a:schemeClr>
                </a:solidFill>
              </a:rPr>
              <a:t>How best to take advantage of Social Media  </a:t>
            </a:r>
            <a:endParaRPr lang="en-US" sz="1400" b="1" i="1" dirty="0">
              <a:solidFill>
                <a:schemeClr val="accent2">
                  <a:lumMod val="50000"/>
                </a:schemeClr>
              </a:solidFill>
            </a:endParaRPr>
          </a:p>
          <a:p>
            <a:pPr marL="628650" lvl="1" indent="-228600" defTabSz="914400">
              <a:lnSpc>
                <a:spcPct val="12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ea typeface="+mn-ea"/>
              <a:cs typeface="+mn-cs"/>
            </a:endParaRP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58067-5C85-491E-96ED-E33B3249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233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ADB63-971D-4D23-B540-898AD4677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2" descr="Q &amp; A With Residents | Suburban Living Magazine">
            <a:extLst>
              <a:ext uri="{FF2B5EF4-FFF2-40B4-BE49-F238E27FC236}">
                <a16:creationId xmlns:a16="http://schemas.microsoft.com/office/drawing/2014/main" id="{8B596519-F22B-4642-90AE-4159613A1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840" y="244531"/>
            <a:ext cx="5554980" cy="318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2CC3D4-7F53-45EA-81EF-37DB5F4A388C}"/>
              </a:ext>
            </a:extLst>
          </p:cNvPr>
          <p:cNvSpPr txBox="1"/>
          <p:nvPr/>
        </p:nvSpPr>
        <p:spPr>
          <a:xfrm>
            <a:off x="191737" y="4302041"/>
            <a:ext cx="8843010" cy="18817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b="1" i="1" dirty="0">
                <a:solidFill>
                  <a:srgbClr val="000000"/>
                </a:solidFill>
                <a:cs typeface="Arial" panose="020B0604020202020204" pitchFamily="34" charset="0"/>
              </a:rPr>
              <a:t>NIEM Plays a Key Role in: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Designating an Organization as a  “ </a:t>
            </a:r>
            <a:r>
              <a:rPr lang="en-US" sz="12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Data Driven Organization </a:t>
            </a:r>
            <a:r>
              <a:rPr 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”.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Organizations that must Consume, Access, Manipulate, Manage, Analyze, Standardize, Share and  Distribute all Available Data from Existing or New Potential Data Sources. 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0000"/>
                </a:solidFill>
                <a:cs typeface="Arial" panose="020B0604020202020204" pitchFamily="34" charset="0"/>
              </a:rPr>
              <a:t>Data Architecture, Data Management and Data Engineering, the Key Components of any IT Modernization Life Cycle. </a:t>
            </a:r>
          </a:p>
        </p:txBody>
      </p:sp>
    </p:spTree>
    <p:extLst>
      <p:ext uri="{BB962C8B-B14F-4D97-AF65-F5344CB8AC3E}">
        <p14:creationId xmlns:p14="http://schemas.microsoft.com/office/powerpoint/2010/main" val="1333023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58067-5C85-491E-96ED-E33B3249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437ED-D65A-487C-8BD9-AF71EF98D60F}" type="slidenum">
              <a:rPr lang="en-US" smtClean="0"/>
              <a:t>7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92184CF-093B-46D4-B1D5-241D280DA9B1}"/>
              </a:ext>
            </a:extLst>
          </p:cNvPr>
          <p:cNvSpPr txBox="1">
            <a:spLocks/>
          </p:cNvSpPr>
          <p:nvPr/>
        </p:nvSpPr>
        <p:spPr>
          <a:xfrm>
            <a:off x="3200400" y="4944226"/>
            <a:ext cx="4314422" cy="1491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Tx/>
              <a:buFont typeface="Arial"/>
              <a:buChar char="•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Tx/>
              <a:buFont typeface="Arial"/>
              <a:buChar char="–"/>
              <a:defRPr sz="24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Tx/>
              <a:buFont typeface="Arial"/>
              <a:buChar char="•"/>
              <a:defRPr sz="20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Tx/>
              <a:buFont typeface="Arial"/>
              <a:buChar char="–"/>
              <a:defRPr sz="1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Tx/>
              <a:buFont typeface="Arial"/>
              <a:buChar char="»"/>
              <a:defRPr sz="1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/>
              <a:buNone/>
            </a:pPr>
            <a:endParaRPr lang="en-US" sz="1400" dirty="0">
              <a:solidFill>
                <a:srgbClr val="00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rgbClr val="000000"/>
                </a:solidFill>
              </a:rPr>
              <a:t>Kamran Atri</a:t>
            </a:r>
          </a:p>
          <a:p>
            <a:endParaRPr lang="en-US" sz="1800" dirty="0">
              <a:solidFill>
                <a:srgbClr val="000000"/>
              </a:solidFill>
            </a:endParaRPr>
          </a:p>
          <a:p>
            <a:endParaRPr lang="en-US" sz="1800" dirty="0">
              <a:solidFill>
                <a:srgbClr val="000000"/>
              </a:solidFill>
            </a:endParaRPr>
          </a:p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98A65B2-D8D8-4573-8B4B-8F462AB2BE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4302760"/>
            <a:ext cx="4314422" cy="2085435"/>
          </a:xfrm>
        </p:spPr>
        <p:txBody>
          <a:bodyPr>
            <a:normAutofit/>
          </a:bodyPr>
          <a:lstStyle/>
          <a:p>
            <a:endParaRPr lang="en-US" sz="1800" dirty="0">
              <a:solidFill>
                <a:srgbClr val="000000"/>
              </a:solidFill>
            </a:endParaRPr>
          </a:p>
          <a:p>
            <a:endParaRPr lang="en-US" sz="18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1400" dirty="0">
              <a:solidFill>
                <a:srgbClr val="00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rgbClr val="000000"/>
                </a:solidFill>
              </a:rPr>
              <a:t>Thomas Krul </a:t>
            </a:r>
          </a:p>
          <a:p>
            <a:endParaRPr lang="en-US" sz="1800" dirty="0">
              <a:solidFill>
                <a:srgbClr val="000000"/>
              </a:solidFill>
            </a:endParaRPr>
          </a:p>
          <a:p>
            <a:endParaRPr lang="en-US" sz="1800" dirty="0">
              <a:solidFill>
                <a:srgbClr val="000000"/>
              </a:solidFill>
            </a:endParaRPr>
          </a:p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44A93B-9E4C-47AD-A352-D33D3EE8F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251" y="1173113"/>
            <a:ext cx="5755434" cy="3312906"/>
          </a:xfrm>
          <a:prstGeom prst="rect">
            <a:avLst/>
          </a:prstGeom>
        </p:spPr>
      </p:pic>
      <p:pic>
        <p:nvPicPr>
          <p:cNvPr id="12" name="Picture 4" descr="Photo of Kamran Atri">
            <a:extLst>
              <a:ext uri="{FF2B5EF4-FFF2-40B4-BE49-F238E27FC236}">
                <a16:creationId xmlns:a16="http://schemas.microsoft.com/office/drawing/2014/main" id="{7FA9CAEA-991B-451D-9C92-D1E122D516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730" b="9124"/>
          <a:stretch/>
        </p:blipFill>
        <p:spPr bwMode="auto">
          <a:xfrm>
            <a:off x="4237750" y="4657328"/>
            <a:ext cx="540499" cy="61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person driving a car&#10;&#10;Description automatically generated">
            <a:extLst>
              <a:ext uri="{FF2B5EF4-FFF2-40B4-BE49-F238E27FC236}">
                <a16:creationId xmlns:a16="http://schemas.microsoft.com/office/drawing/2014/main" id="{10633AE7-6124-4794-99AB-B2652DFA7C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86" t="9113" r="12986" b="7560"/>
          <a:stretch/>
        </p:blipFill>
        <p:spPr>
          <a:xfrm>
            <a:off x="1119595" y="4672322"/>
            <a:ext cx="540499" cy="610674"/>
          </a:xfrm>
          <a:prstGeom prst="rect">
            <a:avLst/>
          </a:prstGeom>
        </p:spPr>
      </p:pic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F12581A7-43FC-4BCA-8323-4E01CE655B44}"/>
              </a:ext>
            </a:extLst>
          </p:cNvPr>
          <p:cNvSpPr txBox="1">
            <a:spLocks/>
          </p:cNvSpPr>
          <p:nvPr/>
        </p:nvSpPr>
        <p:spPr>
          <a:xfrm>
            <a:off x="95909" y="184484"/>
            <a:ext cx="8952182" cy="8520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4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Enabling Connected </a:t>
            </a:r>
            <a:r>
              <a:rPr lang="en-US" sz="4000" b="1" i="1" spc="50" dirty="0">
                <a:ln w="9525" cmpd="sng">
                  <a:solidFill>
                    <a:srgbClr val="4472C4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rgbClr val="4472C4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Future</a:t>
            </a:r>
            <a:r>
              <a:rPr lang="en-US" sz="3400" i="1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 </a:t>
            </a:r>
            <a:r>
              <a:rPr lang="en-US" sz="34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/>
              </a:rPr>
              <a:t>Now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224A774-8718-417B-9DC0-7D0A5BE80104}"/>
              </a:ext>
            </a:extLst>
          </p:cNvPr>
          <p:cNvCxnSpPr/>
          <p:nvPr/>
        </p:nvCxnSpPr>
        <p:spPr bwMode="auto">
          <a:xfrm>
            <a:off x="5471133" y="279095"/>
            <a:ext cx="1159411" cy="579705"/>
          </a:xfrm>
          <a:prstGeom prst="line">
            <a:avLst/>
          </a:prstGeom>
          <a:solidFill>
            <a:srgbClr val="4472C4"/>
          </a:solidFill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FF5AA4D-54A5-48F9-837F-399009DE7064}"/>
              </a:ext>
            </a:extLst>
          </p:cNvPr>
          <p:cNvCxnSpPr/>
          <p:nvPr/>
        </p:nvCxnSpPr>
        <p:spPr bwMode="auto">
          <a:xfrm flipH="1">
            <a:off x="5471133" y="279095"/>
            <a:ext cx="1159411" cy="579705"/>
          </a:xfrm>
          <a:prstGeom prst="line">
            <a:avLst/>
          </a:prstGeom>
          <a:solidFill>
            <a:srgbClr val="4472C4"/>
          </a:solidFill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63DC799-8049-4B0B-979E-36DCA128DA33}"/>
              </a:ext>
            </a:extLst>
          </p:cNvPr>
          <p:cNvSpPr txBox="1"/>
          <p:nvPr/>
        </p:nvSpPr>
        <p:spPr>
          <a:xfrm>
            <a:off x="756558" y="5554900"/>
            <a:ext cx="148385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tx2">
                    <a:lumMod val="60000"/>
                    <a:lumOff val="4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thomas.krul@canada.ca</a:t>
            </a:r>
            <a:endParaRPr lang="en-US" sz="9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C6F453-55A4-459B-AEA5-6EE01C689833}"/>
              </a:ext>
            </a:extLst>
          </p:cNvPr>
          <p:cNvSpPr txBox="1"/>
          <p:nvPr/>
        </p:nvSpPr>
        <p:spPr>
          <a:xfrm>
            <a:off x="3962312" y="5554900"/>
            <a:ext cx="148385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tx2">
                    <a:lumMod val="60000"/>
                    <a:lumOff val="4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katri@A4SAFE.COM</a:t>
            </a:r>
            <a:endParaRPr lang="en-US" sz="9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9" name="Picture 2" descr="Image result for public safety canada">
            <a:extLst>
              <a:ext uri="{FF2B5EF4-FFF2-40B4-BE49-F238E27FC236}">
                <a16:creationId xmlns:a16="http://schemas.microsoft.com/office/drawing/2014/main" id="{34B4A5D3-0E29-4D83-937F-6A04210F7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010" y="4992552"/>
            <a:ext cx="991077" cy="56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13AA4AD-EA14-4193-85F1-F362EA8ACFE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8908" t="11676" r="26064"/>
          <a:stretch/>
        </p:blipFill>
        <p:spPr>
          <a:xfrm>
            <a:off x="7149260" y="4672322"/>
            <a:ext cx="590372" cy="60140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29CE106-A84F-4F4F-B472-8C6832BC12A8}"/>
              </a:ext>
            </a:extLst>
          </p:cNvPr>
          <p:cNvSpPr txBox="1"/>
          <p:nvPr/>
        </p:nvSpPr>
        <p:spPr>
          <a:xfrm>
            <a:off x="763980" y="5933838"/>
            <a:ext cx="192190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rgbClr val="000000"/>
                </a:solidFill>
              </a:rPr>
              <a:t>NBAC Co-Chairs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59D036-5CD8-47F1-9379-8E82FF19480C}"/>
              </a:ext>
            </a:extLst>
          </p:cNvPr>
          <p:cNvSpPr txBox="1"/>
          <p:nvPr/>
        </p:nvSpPr>
        <p:spPr>
          <a:xfrm>
            <a:off x="3975004" y="5933838"/>
            <a:ext cx="192190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rgbClr val="000000"/>
                </a:solidFill>
              </a:rPr>
              <a:t>NBAC Co-Chairs</a:t>
            </a:r>
          </a:p>
        </p:txBody>
      </p:sp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1C45B519-6341-4CC9-8376-0A50C7037B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07492" y="4984282"/>
            <a:ext cx="604753" cy="60140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83B4F3C-B79B-4F66-9AB6-7EFF8A014A35}"/>
              </a:ext>
            </a:extLst>
          </p:cNvPr>
          <p:cNvSpPr txBox="1"/>
          <p:nvPr/>
        </p:nvSpPr>
        <p:spPr>
          <a:xfrm>
            <a:off x="6574926" y="5933107"/>
            <a:ext cx="192190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rgbClr val="000000"/>
                </a:solidFill>
              </a:rPr>
              <a:t>NBAC Secretariat –NIM PMO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671D848-14B7-4925-9F55-93FD126C5017}"/>
              </a:ext>
            </a:extLst>
          </p:cNvPr>
          <p:cNvSpPr txBox="1"/>
          <p:nvPr/>
        </p:nvSpPr>
        <p:spPr>
          <a:xfrm>
            <a:off x="6573033" y="5582142"/>
            <a:ext cx="2375262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900" dirty="0">
                <a:solidFill>
                  <a:schemeClr val="tx2">
                    <a:lumMod val="60000"/>
                    <a:lumOff val="40000"/>
                  </a:schemeClr>
                </a:solidFill>
                <a:cs typeface="Tahoma" panose="020B060403050404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cs typeface="Tahoma" panose="020B060403050404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tephen.m.sullivan14.ctr@mail.mil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</a:rPr>
              <a:t> </a:t>
            </a:r>
          </a:p>
          <a:p>
            <a:r>
              <a:rPr lang="en-US" sz="900" b="0" i="0" dirty="0">
                <a:solidFill>
                  <a:schemeClr val="tx2">
                    <a:lumMod val="60000"/>
                    <a:lumOff val="40000"/>
                  </a:schemeClr>
                </a:solidFill>
                <a:effectLst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Sullivan_Stephen@bah.com</a:t>
            </a:r>
            <a:endParaRPr lang="en-US" sz="900" b="0" i="0" dirty="0">
              <a:solidFill>
                <a:schemeClr val="tx2">
                  <a:lumMod val="60000"/>
                  <a:lumOff val="40000"/>
                </a:schemeClr>
              </a:solidFill>
              <a:effectLst/>
            </a:endParaRPr>
          </a:p>
          <a:p>
            <a:endParaRPr lang="en-US" sz="9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6" name="Picture 7" descr="Workday and Booz Allen Hamilton | Read Customer Success Stories">
            <a:extLst>
              <a:ext uri="{FF2B5EF4-FFF2-40B4-BE49-F238E27FC236}">
                <a16:creationId xmlns:a16="http://schemas.microsoft.com/office/drawing/2014/main" id="{CDB658A9-764C-4233-A229-6AFAEE9AB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947" y="5294690"/>
            <a:ext cx="864181" cy="432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A9CF7487-C151-42E4-890A-FA583D12D66F}"/>
              </a:ext>
            </a:extLst>
          </p:cNvPr>
          <p:cNvSpPr txBox="1">
            <a:spLocks/>
          </p:cNvSpPr>
          <p:nvPr/>
        </p:nvSpPr>
        <p:spPr>
          <a:xfrm>
            <a:off x="5805823" y="4966134"/>
            <a:ext cx="4314422" cy="8195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Tx/>
              <a:buFont typeface="Arial"/>
              <a:buChar char="•"/>
              <a:defRPr sz="2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Tx/>
              <a:buFont typeface="Arial"/>
              <a:buChar char="–"/>
              <a:defRPr sz="24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Tx/>
              <a:buFont typeface="Arial"/>
              <a:buChar char="•"/>
              <a:defRPr sz="20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Tx/>
              <a:buFont typeface="Arial"/>
              <a:buChar char="–"/>
              <a:defRPr sz="1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Tx/>
              <a:buFont typeface="Arial"/>
              <a:buChar char="»"/>
              <a:defRPr sz="1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/>
              <a:buNone/>
            </a:pPr>
            <a:endParaRPr lang="en-US" sz="1400" dirty="0">
              <a:solidFill>
                <a:srgbClr val="00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rgbClr val="000000"/>
                </a:solidFill>
              </a:rPr>
              <a:t>Stephen M. Sullivan</a:t>
            </a:r>
            <a:endParaRPr lang="en-US" sz="1800" dirty="0">
              <a:solidFill>
                <a:srgbClr val="000000"/>
              </a:solidFill>
            </a:endParaRPr>
          </a:p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50A9FD90-8DFB-4F0A-BC5A-8161802EE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46" y="1351507"/>
            <a:ext cx="3566454" cy="383019"/>
          </a:xfrm>
        </p:spPr>
        <p:txBody>
          <a:bodyPr>
            <a:noAutofit/>
          </a:bodyPr>
          <a:lstStyle/>
          <a:p>
            <a:r>
              <a:rPr lang="en-US" sz="2000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49931852"/>
      </p:ext>
    </p:extLst>
  </p:cSld>
  <p:clrMapOvr>
    <a:masterClrMapping/>
  </p:clrMapOvr>
</p:sld>
</file>

<file path=ppt/theme/theme1.xml><?xml version="1.0" encoding="utf-8"?>
<a:theme xmlns:a="http://schemas.openxmlformats.org/drawingml/2006/main" name="NIEM-WHITE">
  <a:themeElements>
    <a:clrScheme name="NEIM">
      <a:dk1>
        <a:srgbClr val="8B8B8B"/>
      </a:dk1>
      <a:lt1>
        <a:sysClr val="window" lastClr="FFFFFF"/>
      </a:lt1>
      <a:dk2>
        <a:srgbClr val="1F497D"/>
      </a:dk2>
      <a:lt2>
        <a:srgbClr val="EEECE1"/>
      </a:lt2>
      <a:accent1>
        <a:srgbClr val="78C5EA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8DDF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NIEM Course Theme">
  <a:themeElements>
    <a:clrScheme name="Custom 15">
      <a:dk1>
        <a:srgbClr val="000000"/>
      </a:dk1>
      <a:lt1>
        <a:srgbClr val="FFFFFF"/>
      </a:lt1>
      <a:dk2>
        <a:srgbClr val="4066B2"/>
      </a:dk2>
      <a:lt2>
        <a:srgbClr val="000066"/>
      </a:lt2>
      <a:accent1>
        <a:srgbClr val="003399"/>
      </a:accent1>
      <a:accent2>
        <a:srgbClr val="8099CC"/>
      </a:accent2>
      <a:accent3>
        <a:srgbClr val="FFFFFF"/>
      </a:accent3>
      <a:accent4>
        <a:srgbClr val="000000"/>
      </a:accent4>
      <a:accent5>
        <a:srgbClr val="AAADCA"/>
      </a:accent5>
      <a:accent6>
        <a:srgbClr val="738AB9"/>
      </a:accent6>
      <a:hlink>
        <a:srgbClr val="0085BB"/>
      </a:hlink>
      <a:folHlink>
        <a:srgbClr val="4066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b="1"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1_NIEM Course Theme">
  <a:themeElements>
    <a:clrScheme name="Custom 15">
      <a:dk1>
        <a:srgbClr val="000000"/>
      </a:dk1>
      <a:lt1>
        <a:srgbClr val="FFFFFF"/>
      </a:lt1>
      <a:dk2>
        <a:srgbClr val="4066B2"/>
      </a:dk2>
      <a:lt2>
        <a:srgbClr val="000066"/>
      </a:lt2>
      <a:accent1>
        <a:srgbClr val="003399"/>
      </a:accent1>
      <a:accent2>
        <a:srgbClr val="8099CC"/>
      </a:accent2>
      <a:accent3>
        <a:srgbClr val="FFFFFF"/>
      </a:accent3>
      <a:accent4>
        <a:srgbClr val="000000"/>
      </a:accent4>
      <a:accent5>
        <a:srgbClr val="AAADCA"/>
      </a:accent5>
      <a:accent6>
        <a:srgbClr val="738AB9"/>
      </a:accent6>
      <a:hlink>
        <a:srgbClr val="0085BB"/>
      </a:hlink>
      <a:folHlink>
        <a:srgbClr val="4066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b="1"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5160E24195B024CB9EDFF333ABE4C4F" ma:contentTypeVersion="0" ma:contentTypeDescription="Create a new document." ma:contentTypeScope="" ma:versionID="29c211770b33a271f6d5485f08e4ee7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877D453-48C4-446B-AB6D-4FDEBD9A735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7D82D2-5A1C-491F-921C-117D1B07FA0C}">
  <ds:schemaRefs>
    <ds:schemaRef ds:uri="http://purl.org/dc/terms/"/>
    <ds:schemaRef ds:uri="http://www.w3.org/XML/1998/namespac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701864B-AB2F-4B07-882B-8852B3543D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NIEM-WHITE</Template>
  <TotalTime>28350</TotalTime>
  <Words>432</Words>
  <Application>Microsoft Office PowerPoint</Application>
  <PresentationFormat>On-screen Show (4:3)</PresentationFormat>
  <Paragraphs>75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Tw Cen MT</vt:lpstr>
      <vt:lpstr>Wingdings</vt:lpstr>
      <vt:lpstr>NIEM-WHITE</vt:lpstr>
      <vt:lpstr>Custom Design</vt:lpstr>
      <vt:lpstr>NIEM Course Theme</vt:lpstr>
      <vt:lpstr>1_NIEM Course Theme</vt:lpstr>
      <vt:lpstr>PowerPoint Presentation</vt:lpstr>
      <vt:lpstr>NBAC 2021 / 2022 Priorities / Work Plan</vt:lpstr>
      <vt:lpstr>2021/2022 Work Plan (Cont.)</vt:lpstr>
      <vt:lpstr>2021/2022 Work Plan (Cont.)</vt:lpstr>
      <vt:lpstr>2021/2022 Work Plan (Cont.)</vt:lpstr>
      <vt:lpstr>PowerPoint Presentation</vt:lpstr>
      <vt:lpstr>Questions?</vt:lpstr>
    </vt:vector>
  </TitlesOfParts>
  <Company>LMD Agency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NEBIYELOUL-KIFLE, YONAS</dc:creator>
  <cp:lastModifiedBy>Kamran Atri</cp:lastModifiedBy>
  <cp:revision>273</cp:revision>
  <cp:lastPrinted>2021-08-20T12:01:27Z</cp:lastPrinted>
  <dcterms:created xsi:type="dcterms:W3CDTF">2021-05-11T00:54:06Z</dcterms:created>
  <dcterms:modified xsi:type="dcterms:W3CDTF">2021-09-16T15:19:16Z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0x01010045160E24195B024CB9EDFF333ABE4C4F</vt:lpwstr>
  </property>
</Properties>
</file>